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9"/>
  </p:notesMasterIdLst>
  <p:handoutMasterIdLst>
    <p:handoutMasterId r:id="rId50"/>
  </p:handoutMasterIdLst>
  <p:sldIdLst>
    <p:sldId id="319" r:id="rId2"/>
    <p:sldId id="257" r:id="rId3"/>
    <p:sldId id="307" r:id="rId4"/>
    <p:sldId id="344" r:id="rId5"/>
    <p:sldId id="298" r:id="rId6"/>
    <p:sldId id="299" r:id="rId7"/>
    <p:sldId id="309" r:id="rId8"/>
    <p:sldId id="329" r:id="rId9"/>
    <p:sldId id="262" r:id="rId10"/>
    <p:sldId id="261" r:id="rId11"/>
    <p:sldId id="285" r:id="rId12"/>
    <p:sldId id="336" r:id="rId13"/>
    <p:sldId id="264" r:id="rId14"/>
    <p:sldId id="337" r:id="rId15"/>
    <p:sldId id="304" r:id="rId16"/>
    <p:sldId id="339" r:id="rId17"/>
    <p:sldId id="330" r:id="rId18"/>
    <p:sldId id="328" r:id="rId19"/>
    <p:sldId id="325" r:id="rId20"/>
    <p:sldId id="326" r:id="rId21"/>
    <p:sldId id="340" r:id="rId22"/>
    <p:sldId id="324" r:id="rId23"/>
    <p:sldId id="323" r:id="rId24"/>
    <p:sldId id="297" r:id="rId25"/>
    <p:sldId id="259" r:id="rId26"/>
    <p:sldId id="293" r:id="rId27"/>
    <p:sldId id="286" r:id="rId28"/>
    <p:sldId id="332" r:id="rId29"/>
    <p:sldId id="333" r:id="rId30"/>
    <p:sldId id="277" r:id="rId31"/>
    <p:sldId id="317" r:id="rId32"/>
    <p:sldId id="334" r:id="rId33"/>
    <p:sldId id="269" r:id="rId34"/>
    <p:sldId id="272" r:id="rId35"/>
    <p:sldId id="341" r:id="rId36"/>
    <p:sldId id="301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43" r:id="rId48"/>
  </p:sldIdLst>
  <p:sldSz cx="12192000" cy="6858000"/>
  <p:notesSz cx="7099300" cy="10234613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482" autoAdjust="0"/>
  </p:normalViewPr>
  <p:slideViewPr>
    <p:cSldViewPr snapToGrid="0">
      <p:cViewPr varScale="1">
        <p:scale>
          <a:sx n="120" d="100"/>
          <a:sy n="120" d="100"/>
        </p:scale>
        <p:origin x="75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P(+s) = P(+s, +m) + P(+s,</a:t>
            </a:r>
            <a:r>
              <a:rPr lang="en-US" baseline="0" dirty="0"/>
              <a:t> -m) – summing out</a:t>
            </a:r>
          </a:p>
          <a:p>
            <a:r>
              <a:rPr lang="en-US" baseline="0" dirty="0"/>
              <a:t>Then, we apply the product rule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Derived</a:t>
            </a:r>
            <a:r>
              <a:rPr lang="en-US" baseline="0" dirty="0"/>
              <a:t> from each other very easily: by applying Bayes!!!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1.png"/><Relationship Id="rId5" Type="http://schemas.openxmlformats.org/officeDocument/2006/relationships/tags" Target="../tags/tag26.xml"/><Relationship Id="rId10" Type="http://schemas.openxmlformats.org/officeDocument/2006/relationships/image" Target="../media/image9.png"/><Relationship Id="rId4" Type="http://schemas.openxmlformats.org/officeDocument/2006/relationships/tags" Target="../tags/tag25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0.xml"/><Relationship Id="rId7" Type="http://schemas.openxmlformats.org/officeDocument/2006/relationships/image" Target="../media/image34.png"/><Relationship Id="rId12" Type="http://schemas.openxmlformats.org/officeDocument/2006/relationships/image" Target="../media/image3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2.xml"/><Relationship Id="rId10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5.png"/><Relationship Id="rId17" Type="http://schemas.openxmlformats.org/officeDocument/2006/relationships/image" Target="../media/image44.png"/><Relationship Id="rId2" Type="http://schemas.openxmlformats.org/officeDocument/2006/relationships/tags" Target="../tags/tag34.xml"/><Relationship Id="rId16" Type="http://schemas.openxmlformats.org/officeDocument/2006/relationships/image" Target="../media/image43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9.png"/><Relationship Id="rId5" Type="http://schemas.openxmlformats.org/officeDocument/2006/relationships/tags" Target="../tags/tag37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5.xml"/><Relationship Id="rId7" Type="http://schemas.openxmlformats.org/officeDocument/2006/relationships/image" Target="../media/image4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49.xml"/><Relationship Id="rId21" Type="http://schemas.openxmlformats.org/officeDocument/2006/relationships/image" Target="../media/image58.png"/><Relationship Id="rId7" Type="http://schemas.openxmlformats.org/officeDocument/2006/relationships/tags" Target="../tags/tag53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48.xml"/><Relationship Id="rId16" Type="http://schemas.openxmlformats.org/officeDocument/2006/relationships/image" Target="../media/image25.png"/><Relationship Id="rId20" Type="http://schemas.openxmlformats.org/officeDocument/2006/relationships/image" Target="../media/image57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15" Type="http://schemas.openxmlformats.org/officeDocument/2006/relationships/image" Target="../media/image53.png"/><Relationship Id="rId10" Type="http://schemas.openxmlformats.org/officeDocument/2006/relationships/tags" Target="../tags/tag56.xml"/><Relationship Id="rId19" Type="http://schemas.openxmlformats.org/officeDocument/2006/relationships/image" Target="../media/image56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tags" Target="../tags/tag59.xml"/><Relationship Id="rId21" Type="http://schemas.openxmlformats.org/officeDocument/2006/relationships/image" Target="../media/image66.png"/><Relationship Id="rId7" Type="http://schemas.openxmlformats.org/officeDocument/2006/relationships/tags" Target="../tags/tag6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5.png"/><Relationship Id="rId2" Type="http://schemas.openxmlformats.org/officeDocument/2006/relationships/tags" Target="../tags/tag58.xml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tags" Target="../tags/tag66.xml"/><Relationship Id="rId19" Type="http://schemas.openxmlformats.org/officeDocument/2006/relationships/image" Target="../media/image64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60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70.xml"/><Relationship Id="rId7" Type="http://schemas.openxmlformats.org/officeDocument/2006/relationships/image" Target="../media/image5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75.xml"/><Relationship Id="rId7" Type="http://schemas.openxmlformats.org/officeDocument/2006/relationships/image" Target="../media/image71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9.xml"/><Relationship Id="rId7" Type="http://schemas.openxmlformats.org/officeDocument/2006/relationships/image" Target="../media/image4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0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tags" Target="../tags/tag83.xml"/><Relationship Id="rId21" Type="http://schemas.openxmlformats.org/officeDocument/2006/relationships/image" Target="../media/image82.png"/><Relationship Id="rId7" Type="http://schemas.openxmlformats.org/officeDocument/2006/relationships/tags" Target="../tags/tag87.xml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tags" Target="../tags/tag82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15" Type="http://schemas.openxmlformats.org/officeDocument/2006/relationships/image" Target="../media/image76.png"/><Relationship Id="rId23" Type="http://schemas.openxmlformats.org/officeDocument/2006/relationships/image" Target="../media/image84.emf"/><Relationship Id="rId10" Type="http://schemas.openxmlformats.org/officeDocument/2006/relationships/tags" Target="../tags/tag90.xml"/><Relationship Id="rId19" Type="http://schemas.openxmlformats.org/officeDocument/2006/relationships/image" Target="../media/image80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5.xml"/><Relationship Id="rId7" Type="http://schemas.openxmlformats.org/officeDocument/2006/relationships/image" Target="../media/image89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8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101.xml"/><Relationship Id="rId7" Type="http://schemas.openxmlformats.org/officeDocument/2006/relationships/image" Target="../media/image95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0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107.xml"/><Relationship Id="rId7" Type="http://schemas.openxmlformats.org/officeDocument/2006/relationships/image" Target="../media/image106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tags" Target="../tags/tag110.xml"/><Relationship Id="rId7" Type="http://schemas.openxmlformats.org/officeDocument/2006/relationships/image" Target="../media/image10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9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113.png"/><Relationship Id="rId5" Type="http://schemas.openxmlformats.org/officeDocument/2006/relationships/tags" Target="../tags/tag115.xml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tags" Target="../tags/tag114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122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9.png"/><Relationship Id="rId3" Type="http://schemas.openxmlformats.org/officeDocument/2006/relationships/tags" Target="../tags/tag12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8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27.png"/><Relationship Id="rId5" Type="http://schemas.openxmlformats.org/officeDocument/2006/relationships/tags" Target="../tags/tag124.xml"/><Relationship Id="rId10" Type="http://schemas.openxmlformats.org/officeDocument/2006/relationships/image" Target="../media/image126.png"/><Relationship Id="rId4" Type="http://schemas.openxmlformats.org/officeDocument/2006/relationships/tags" Target="../tags/tag123.xml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3.png"/><Relationship Id="rId5" Type="http://schemas.openxmlformats.org/officeDocument/2006/relationships/tags" Target="../tags/tag17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1674929" cy="88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/>
                <a:cs typeface="Calibri"/>
              </a:rPr>
              <a:t>Instructor: </a:t>
            </a:r>
            <a:r>
              <a:rPr lang="en-US" sz="3200" dirty="0" err="1">
                <a:latin typeface="Calibri"/>
                <a:cs typeface="Calibri"/>
              </a:rPr>
              <a:t>Lotzi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3200" dirty="0" err="1">
                <a:latin typeface="Calibri"/>
                <a:cs typeface="Calibri"/>
              </a:rPr>
              <a:t>Bölöni</a:t>
            </a:r>
            <a:endParaRPr lang="en-US" sz="3200" dirty="0">
              <a:latin typeface="Calibri"/>
              <a:cs typeface="Calibri"/>
            </a:endParaRPr>
          </a:p>
          <a:p>
            <a:pPr marL="0" lvl="1"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Berkeley,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Normalization Trick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772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trick to get a whole conditional distribution at once: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Select the joint probabilities matching the 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Normalize the selection (make it sum to one)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Why does this work? Sum of selection is P(evidence)!  (P(r),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graphicFrame>
        <p:nvGraphicFramePr>
          <p:cNvPr id="105165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05634"/>
              </p:ext>
            </p:extLst>
          </p:nvPr>
        </p:nvGraphicFramePr>
        <p:xfrm>
          <a:off x="611188" y="320357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51678" name="Line 30"/>
          <p:cNvSpPr>
            <a:spLocks noChangeShapeType="1"/>
          </p:cNvSpPr>
          <p:nvPr/>
        </p:nvSpPr>
        <p:spPr bwMode="auto">
          <a:xfrm>
            <a:off x="2973388" y="4011613"/>
            <a:ext cx="815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7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41583"/>
              </p:ext>
            </p:extLst>
          </p:nvPr>
        </p:nvGraphicFramePr>
        <p:xfrm>
          <a:off x="3883025" y="3582988"/>
          <a:ext cx="1866900" cy="1114425"/>
        </p:xfrm>
        <a:graphic>
          <a:graphicData uri="http://schemas.openxmlformats.org/drawingml/2006/table">
            <a:tbl>
              <a:tblPr/>
              <a:tblGrid>
                <a:gridCol w="61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693" name="Line 45"/>
          <p:cNvSpPr>
            <a:spLocks noChangeShapeType="1"/>
          </p:cNvSpPr>
          <p:nvPr/>
        </p:nvSpPr>
        <p:spPr bwMode="auto">
          <a:xfrm>
            <a:off x="5881688" y="3979863"/>
            <a:ext cx="806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9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83600"/>
              </p:ext>
            </p:extLst>
          </p:nvPr>
        </p:nvGraphicFramePr>
        <p:xfrm>
          <a:off x="6859588" y="3582988"/>
          <a:ext cx="15811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708" name="Text Box 60"/>
          <p:cNvSpPr txBox="1">
            <a:spLocks noChangeArrowheads="1"/>
          </p:cNvSpPr>
          <p:nvPr/>
        </p:nvSpPr>
        <p:spPr bwMode="auto">
          <a:xfrm>
            <a:off x="2944813" y="419417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Select</a:t>
            </a:r>
          </a:p>
        </p:txBody>
      </p:sp>
      <p:sp>
        <p:nvSpPr>
          <p:cNvPr id="1051709" name="Text Box 61"/>
          <p:cNvSpPr txBox="1">
            <a:spLocks noChangeArrowheads="1"/>
          </p:cNvSpPr>
          <p:nvPr/>
        </p:nvSpPr>
        <p:spPr bwMode="auto">
          <a:xfrm>
            <a:off x="5745163" y="41624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1051710" name="Picture 6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176588"/>
            <a:ext cx="1000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1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1025"/>
            <a:ext cx="969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5" name="Picture 6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8039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5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71775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78" grpId="0" animBg="1"/>
      <p:bldP spid="1051693" grpId="0" animBg="1"/>
      <p:bldP spid="1051708" grpId="0"/>
      <p:bldP spid="10517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Distributions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56488"/>
              </p:ext>
            </p:extLst>
          </p:nvPr>
        </p:nvGraphicFramePr>
        <p:xfrm>
          <a:off x="5416550" y="343535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57381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51360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96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011488"/>
            <a:ext cx="1179513" cy="2984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14397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Conditional Distributions</a:t>
            </a:r>
          </a:p>
        </p:txBody>
      </p:sp>
      <p:sp>
        <p:nvSpPr>
          <p:cNvPr id="14398" name="TextBox 56"/>
          <p:cNvSpPr txBox="1">
            <a:spLocks noChangeArrowheads="1"/>
          </p:cNvSpPr>
          <p:nvPr/>
        </p:nvSpPr>
        <p:spPr bwMode="auto">
          <a:xfrm>
            <a:off x="5827713" y="2384425"/>
            <a:ext cx="2587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074790"/>
              </p:ext>
            </p:extLst>
          </p:nvPr>
        </p:nvGraphicFramePr>
        <p:xfrm>
          <a:off x="7852551" y="1515801"/>
          <a:ext cx="3484335" cy="4785360"/>
        </p:xfrm>
        <a:graphic>
          <a:graphicData uri="http://schemas.openxmlformats.org/drawingml/2006/table">
            <a:tbl>
              <a:tblPr/>
              <a:tblGrid>
                <a:gridCol w="103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always true?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Independence</a:t>
            </a:r>
          </a:p>
        </p:txBody>
      </p:sp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192877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Two variables are </a:t>
            </a:r>
            <a:r>
              <a:rPr lang="en-US" sz="2000" i="1" dirty="0"/>
              <a:t>independent</a:t>
            </a:r>
            <a:r>
              <a:rPr lang="en-US" sz="2000" dirty="0"/>
              <a:t> in a joint distribution if: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Says the joint distribution </a:t>
            </a:r>
            <a:r>
              <a:rPr lang="en-US" sz="1800" i="1" dirty="0"/>
              <a:t>factors</a:t>
            </a:r>
            <a:r>
              <a:rPr lang="en-US" sz="1800" dirty="0"/>
              <a:t> into a product of two simple 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Usually variables aren’t independent!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Can use independence as a </a:t>
            </a:r>
            <a:r>
              <a:rPr lang="en-US" sz="2000" i="1" dirty="0"/>
              <a:t>modeling assumption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Independence can be a simplifying assumption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1" dirty="0"/>
              <a:t>Empirical  </a:t>
            </a:r>
            <a:r>
              <a:rPr lang="en-US" sz="1800" dirty="0"/>
              <a:t>joint distributions: at best “close” to independent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What could we assume for {Weather, Traffic, Cavity}?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Independence is like something from CSPs: what?</a:t>
            </a:r>
          </a:p>
        </p:txBody>
      </p:sp>
      <p:pic>
        <p:nvPicPr>
          <p:cNvPr id="2355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2201863"/>
            <a:ext cx="32131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2873375"/>
            <a:ext cx="35877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48" y="2516188"/>
            <a:ext cx="1016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41" y="1844205"/>
            <a:ext cx="4257231" cy="37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Independence?</a:t>
            </a:r>
          </a:p>
        </p:txBody>
      </p:sp>
      <p:graphicFrame>
        <p:nvGraphicFramePr>
          <p:cNvPr id="1041412" name="Group 4"/>
          <p:cNvGraphicFramePr>
            <a:graphicFrameLocks noGrp="1"/>
          </p:cNvGraphicFramePr>
          <p:nvPr>
            <p:extLst/>
          </p:nvPr>
        </p:nvGraphicFramePr>
        <p:xfrm>
          <a:off x="2278114" y="327739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41438" name="Group 30"/>
          <p:cNvGraphicFramePr>
            <a:graphicFrameLocks noGrp="1"/>
          </p:cNvGraphicFramePr>
          <p:nvPr>
            <p:extLst/>
          </p:nvPr>
        </p:nvGraphicFramePr>
        <p:xfrm>
          <a:off x="7394626" y="3285327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41464" name="Group 56"/>
          <p:cNvGraphicFramePr>
            <a:graphicFrameLocks noGrp="1"/>
          </p:cNvGraphicFramePr>
          <p:nvPr>
            <p:extLst/>
          </p:nvPr>
        </p:nvGraphicFramePr>
        <p:xfrm>
          <a:off x="5135614" y="210899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41478" name="Group 70"/>
          <p:cNvGraphicFramePr>
            <a:graphicFrameLocks noGrp="1"/>
          </p:cNvGraphicFramePr>
          <p:nvPr>
            <p:extLst/>
          </p:nvPr>
        </p:nvGraphicFramePr>
        <p:xfrm>
          <a:off x="5140376" y="5076027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707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14" y="2848765"/>
            <a:ext cx="12969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2" name="Picture 9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89" y="173116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3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76" y="470455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43200"/>
            <a:ext cx="3581400" cy="3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Independence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N fair, independent coin flips:</a:t>
            </a:r>
          </a:p>
        </p:txBody>
      </p:sp>
      <p:graphicFrame>
        <p:nvGraphicFramePr>
          <p:cNvPr id="1043475" name="Group 19"/>
          <p:cNvGraphicFramePr>
            <a:graphicFrameLocks noGrp="1"/>
          </p:cNvGraphicFramePr>
          <p:nvPr>
            <p:extLst/>
          </p:nvPr>
        </p:nvGraphicFramePr>
        <p:xfrm>
          <a:off x="699676" y="2892425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63" name="Picture 2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64" y="2514600"/>
            <a:ext cx="911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43477" name="Group 21"/>
          <p:cNvGraphicFramePr>
            <a:graphicFrameLocks noGrp="1"/>
          </p:cNvGraphicFramePr>
          <p:nvPr>
            <p:extLst/>
          </p:nvPr>
        </p:nvGraphicFramePr>
        <p:xfrm>
          <a:off x="24713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43489" name="Group 33"/>
          <p:cNvGraphicFramePr>
            <a:graphicFrameLocks noGrp="1"/>
          </p:cNvGraphicFramePr>
          <p:nvPr>
            <p:extLst/>
          </p:nvPr>
        </p:nvGraphicFramePr>
        <p:xfrm>
          <a:off x="57479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86" name="Picture 4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51" y="2514600"/>
            <a:ext cx="925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7" name="Picture 4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01" y="2514600"/>
            <a:ext cx="911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4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6" y="3170238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AutoShape 49"/>
          <p:cNvSpPr>
            <a:spLocks/>
          </p:cNvSpPr>
          <p:nvPr/>
        </p:nvSpPr>
        <p:spPr bwMode="auto">
          <a:xfrm rot="-5400000">
            <a:off x="3804826" y="590550"/>
            <a:ext cx="381000" cy="7124700"/>
          </a:xfrm>
          <a:prstGeom prst="leftBrace">
            <a:avLst>
              <a:gd name="adj1" fmla="val 15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0" name="Rectangle 52"/>
          <p:cNvSpPr>
            <a:spLocks noChangeArrowheads="1"/>
          </p:cNvSpPr>
          <p:nvPr/>
        </p:nvSpPr>
        <p:spPr bwMode="auto">
          <a:xfrm>
            <a:off x="2680876" y="5181600"/>
            <a:ext cx="28956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1" name="AutoShape 57"/>
          <p:cNvSpPr>
            <a:spLocks/>
          </p:cNvSpPr>
          <p:nvPr/>
        </p:nvSpPr>
        <p:spPr bwMode="auto">
          <a:xfrm>
            <a:off x="2299876" y="51054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92" name="Picture 5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76" y="4800600"/>
            <a:ext cx="24653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3" name="Picture 59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6" y="5588000"/>
            <a:ext cx="3286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4" name="Freeform 60"/>
          <p:cNvSpPr>
            <a:spLocks/>
          </p:cNvSpPr>
          <p:nvPr/>
        </p:nvSpPr>
        <p:spPr bwMode="auto">
          <a:xfrm>
            <a:off x="2604676" y="5791200"/>
            <a:ext cx="2971800" cy="457200"/>
          </a:xfrm>
          <a:custGeom>
            <a:avLst/>
            <a:gdLst>
              <a:gd name="T0" fmla="*/ 0 w 1872"/>
              <a:gd name="T1" fmla="*/ 2147483647 h 288"/>
              <a:gd name="T2" fmla="*/ 2147483647 w 1872"/>
              <a:gd name="T3" fmla="*/ 0 h 288"/>
              <a:gd name="T4" fmla="*/ 2147483647 w 1872"/>
              <a:gd name="T5" fmla="*/ 2147483647 h 288"/>
              <a:gd name="T6" fmla="*/ 2147483647 w 1872"/>
              <a:gd name="T7" fmla="*/ 0 h 288"/>
              <a:gd name="T8" fmla="*/ 2147483647 w 1872"/>
              <a:gd name="T9" fmla="*/ 2147483647 h 288"/>
              <a:gd name="T10" fmla="*/ 2147483647 w 1872"/>
              <a:gd name="T11" fmla="*/ 0 h 288"/>
              <a:gd name="T12" fmla="*/ 2147483647 w 1872"/>
              <a:gd name="T13" fmla="*/ 2147483647 h 288"/>
              <a:gd name="T14" fmla="*/ 2147483647 w 1872"/>
              <a:gd name="T15" fmla="*/ 2147483647 h 288"/>
              <a:gd name="T16" fmla="*/ 2147483647 w 1872"/>
              <a:gd name="T17" fmla="*/ 2147483647 h 288"/>
              <a:gd name="T18" fmla="*/ 2147483647 w 1872"/>
              <a:gd name="T19" fmla="*/ 2147483647 h 288"/>
              <a:gd name="T20" fmla="*/ 2147483647 w 1872"/>
              <a:gd name="T21" fmla="*/ 2147483647 h 288"/>
              <a:gd name="T22" fmla="*/ 2147483647 w 1872"/>
              <a:gd name="T23" fmla="*/ 2147483647 h 288"/>
              <a:gd name="T24" fmla="*/ 2147483647 w 1872"/>
              <a:gd name="T25" fmla="*/ 2147483647 h 288"/>
              <a:gd name="T26" fmla="*/ 0 w 1872"/>
              <a:gd name="T27" fmla="*/ 2147483647 h 288"/>
              <a:gd name="T28" fmla="*/ 0 w 1872"/>
              <a:gd name="T29" fmla="*/ 2147483647 h 2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2"/>
              <a:gd name="T46" fmla="*/ 0 h 288"/>
              <a:gd name="T47" fmla="*/ 1872 w 1872"/>
              <a:gd name="T48" fmla="*/ 288 h 2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2" h="288">
                <a:moveTo>
                  <a:pt x="0" y="115"/>
                </a:moveTo>
                <a:lnTo>
                  <a:pt x="197" y="0"/>
                </a:lnTo>
                <a:lnTo>
                  <a:pt x="493" y="58"/>
                </a:lnTo>
                <a:lnTo>
                  <a:pt x="837" y="0"/>
                </a:lnTo>
                <a:lnTo>
                  <a:pt x="1182" y="115"/>
                </a:lnTo>
                <a:lnTo>
                  <a:pt x="1576" y="0"/>
                </a:lnTo>
                <a:lnTo>
                  <a:pt x="1872" y="115"/>
                </a:lnTo>
                <a:lnTo>
                  <a:pt x="1872" y="230"/>
                </a:lnTo>
                <a:lnTo>
                  <a:pt x="1576" y="173"/>
                </a:lnTo>
                <a:lnTo>
                  <a:pt x="1182" y="288"/>
                </a:lnTo>
                <a:lnTo>
                  <a:pt x="841" y="136"/>
                </a:lnTo>
                <a:lnTo>
                  <a:pt x="502" y="201"/>
                </a:lnTo>
                <a:lnTo>
                  <a:pt x="197" y="173"/>
                </a:lnTo>
                <a:lnTo>
                  <a:pt x="0" y="230"/>
                </a:lnTo>
                <a:lnTo>
                  <a:pt x="0" y="1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24" y="1150853"/>
            <a:ext cx="3229661" cy="308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9" y="4749346"/>
            <a:ext cx="4115264" cy="18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85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00200"/>
            <a:ext cx="6324599" cy="41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9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8800"/>
            <a:ext cx="5041097" cy="3014588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97001"/>
            <a:ext cx="68580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P(Toothache, Cavity, Catch)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If I have a cavity, the probability that the probe catches in it doesn't depend on whether I have a toothache: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P(+catch | +toothache, +cavity) = P(+catch | +cavity)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same independence holds if I don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sz="2000" dirty="0">
                <a:latin typeface="Calibri"/>
                <a:cs typeface="Calibri"/>
              </a:rPr>
              <a:t>t have a cavity: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P(+catch | +toothache,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-</a:t>
            </a:r>
            <a:r>
              <a:rPr lang="en-US" sz="1800" dirty="0">
                <a:latin typeface="Calibri"/>
                <a:cs typeface="Calibri"/>
              </a:rPr>
              <a:t>cavity) = P(+catch|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-</a:t>
            </a:r>
            <a:r>
              <a:rPr lang="en-US" sz="1800" dirty="0">
                <a:latin typeface="Calibri"/>
                <a:cs typeface="Calibri"/>
              </a:rPr>
              <a:t>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Catch is </a:t>
            </a:r>
            <a:r>
              <a:rPr lang="en-US" sz="2000" i="1" dirty="0">
                <a:latin typeface="Calibri"/>
                <a:cs typeface="Calibri"/>
              </a:rPr>
              <a:t>conditionally independent</a:t>
            </a:r>
            <a:r>
              <a:rPr lang="en-US" sz="2000" dirty="0">
                <a:latin typeface="Calibri"/>
                <a:cs typeface="Calibri"/>
              </a:rPr>
              <a:t> of Toothache given Cavity: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P(Catch | Toothache, Cavity) = P(Catch | 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948236"/>
            <a:ext cx="7772400" cy="84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Equivalent statements: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P(Toothache | Catch , Cavity) = P(Toothache | Cavity)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P(Toothache, Catch | Cavity) = P(Toothache | Cavity) P(Catch | Cavity)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One can be derived from the other easily</a:t>
            </a:r>
          </a:p>
        </p:txBody>
      </p:sp>
    </p:spTree>
    <p:extLst>
      <p:ext uri="{BB962C8B-B14F-4D97-AF65-F5344CB8AC3E}">
        <p14:creationId xmlns:p14="http://schemas.microsoft.com/office/powerpoint/2010/main" val="287715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103438" y="15240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Unconditional (absolute) independence very rare (why?)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i="1" dirty="0">
                <a:latin typeface="Calibri"/>
                <a:cs typeface="Calibri"/>
              </a:rPr>
              <a:t>Conditional independence</a:t>
            </a:r>
            <a:r>
              <a:rPr lang="en-US" sz="2400" dirty="0">
                <a:latin typeface="Calibri"/>
                <a:cs typeface="Calibri"/>
              </a:rPr>
              <a:t> is our most basic and robust form of knowledge about uncertain environments.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X is conditionally independent of Y given Z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      if and only if: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      or, equivalently, if and only if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38" y="4572000"/>
            <a:ext cx="4841875" cy="313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8800" y="3352800"/>
            <a:ext cx="1401762" cy="367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0238" y="5715000"/>
            <a:ext cx="3884613" cy="3137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4499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Traffic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Umbrella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Raining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733800"/>
            <a:ext cx="5714999" cy="2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9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Fire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Smoke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Alarm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1" y="1371600"/>
            <a:ext cx="3352797" cy="2202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4038600"/>
            <a:ext cx="4991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4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X, Y independent if and only if:</a:t>
            </a:r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6685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Markov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5"/>
  <p:tag name="PICTUREFILESIZE" val="110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 \,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1156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8"/>
  <p:tag name="PICTUREFILESIZE" val="241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1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7"/>
  <p:tag name="PICTUREFILESIZE" val="48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2"/>
  <p:tag name="PICTUREFILESIZE" val="404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97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96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2^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153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2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 | z, y) = P(x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0"/>
  <p:tag name="PICTUREFILESIZE" val="140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6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 | r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5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48169</TotalTime>
  <Words>2322</Words>
  <Application>Microsoft Office PowerPoint</Application>
  <PresentationFormat>Widescreen</PresentationFormat>
  <Paragraphs>1006</Paragraphs>
  <Slides>47</Slides>
  <Notes>4</Notes>
  <HiddenSlides>2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ＭＳ Ｐゴシック</vt:lpstr>
      <vt:lpstr>Arial</vt:lpstr>
      <vt:lpstr>Calibri</vt:lpstr>
      <vt:lpstr>Symbol</vt:lpstr>
      <vt:lpstr>Wingdings</vt:lpstr>
      <vt:lpstr>dan-berkeley-nlp-v1</vt:lpstr>
      <vt:lpstr>Photo Editor Photo</vt:lpstr>
      <vt:lpstr>CAP 5636 – Advanced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To Normalize</vt:lpstr>
      <vt:lpstr>Normalization Trick</vt:lpstr>
      <vt:lpstr>Conditional Distributions</vt:lpstr>
      <vt:lpstr>Probabilistic Inference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Ghostbusters, Revisited</vt:lpstr>
      <vt:lpstr>Video of Demo Ghostbusters with Probability</vt:lpstr>
      <vt:lpstr>Independence</vt:lpstr>
      <vt:lpstr>Example: Independence?</vt:lpstr>
      <vt:lpstr>Example: Independence</vt:lpstr>
      <vt:lpstr>Conditional Independence</vt:lpstr>
      <vt:lpstr>Conditional Independence</vt:lpstr>
      <vt:lpstr>Conditional Independence</vt:lpstr>
      <vt:lpstr>Conditional Independence</vt:lpstr>
      <vt:lpstr>Conditional Independence</vt:lpstr>
      <vt:lpstr>Probability Recap</vt:lpstr>
      <vt:lpstr>Next Time: Markov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2612</cp:revision>
  <cp:lastPrinted>2014-02-27T08:03:23Z</cp:lastPrinted>
  <dcterms:created xsi:type="dcterms:W3CDTF">2004-08-27T04:16:05Z</dcterms:created>
  <dcterms:modified xsi:type="dcterms:W3CDTF">2016-10-18T17:52:22Z</dcterms:modified>
</cp:coreProperties>
</file>